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5" r:id="rId6"/>
    <p:sldId id="263" r:id="rId7"/>
    <p:sldId id="262" r:id="rId8"/>
    <p:sldId id="261" r:id="rId9"/>
    <p:sldId id="264" r:id="rId10"/>
    <p:sldId id="269" r:id="rId11"/>
    <p:sldId id="268" r:id="rId12"/>
    <p:sldId id="267" r:id="rId13"/>
    <p:sldId id="271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EF2"/>
    <a:srgbClr val="00A556"/>
    <a:srgbClr val="FFF403"/>
    <a:srgbClr val="F4831D"/>
    <a:srgbClr val="EC1A23"/>
    <a:srgbClr val="AF3E9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28" autoAdjust="0"/>
    <p:restoredTop sz="94660"/>
  </p:normalViewPr>
  <p:slideViewPr>
    <p:cSldViewPr snapToGrid="0">
      <p:cViewPr varScale="1">
        <p:scale>
          <a:sx n="87" d="100"/>
          <a:sy n="87" d="100"/>
        </p:scale>
        <p:origin x="114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1" dirty="0"/>
              <a:t>Динамика количества</a:t>
            </a:r>
            <a:r>
              <a:rPr lang="ru-RU" sz="1600" b="1" baseline="0" dirty="0"/>
              <a:t> волонтёрских организаций в Хабаровском крае</a:t>
            </a:r>
            <a:endParaRPr lang="ru-RU" sz="1600" b="1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Лист1!$A$2</c:f>
              <c:strCache>
                <c:ptCount val="1"/>
                <c:pt idx="0">
                  <c:v>Волонтерских организаций в крае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602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23-4391-87B3-5AB1CD7FB26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Лист1!$A$2</c:f>
              <c:strCache>
                <c:ptCount val="1"/>
                <c:pt idx="0">
                  <c:v>Волонтерских организаций в крае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763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23-4391-87B3-5AB1CD7FB2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52739231"/>
        <c:axId val="352739647"/>
        <c:axId val="0"/>
      </c:bar3DChart>
      <c:catAx>
        <c:axId val="3527392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52739647"/>
        <c:crosses val="autoZero"/>
        <c:auto val="1"/>
        <c:lblAlgn val="ctr"/>
        <c:lblOffset val="100"/>
        <c:noMultiLvlLbl val="0"/>
      </c:catAx>
      <c:valAx>
        <c:axId val="3527396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527392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>
        <a:alpha val="80000"/>
      </a:schemeClr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1" dirty="0"/>
              <a:t>Динамика числа</a:t>
            </a:r>
            <a:r>
              <a:rPr lang="ru-RU" sz="1600" b="1" baseline="0" dirty="0"/>
              <a:t> волонтёров в Хабаровском крае</a:t>
            </a:r>
            <a:endParaRPr lang="ru-RU" sz="1600" b="1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5441485732444785"/>
          <c:y val="0.1761839691607501"/>
          <c:w val="0.78803286484306379"/>
          <c:h val="0.66279268583594286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Лист1!$A$2</c:f>
              <c:strCache>
                <c:ptCount val="1"/>
                <c:pt idx="0">
                  <c:v>Волонтёров в крае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7000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1D-4DB1-9D9A-022A43FA283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Лист1!$A$2</c:f>
              <c:strCache>
                <c:ptCount val="1"/>
                <c:pt idx="0">
                  <c:v>Волонтёров в крае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58000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1D-4DB1-9D9A-022A43FA28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21592383"/>
        <c:axId val="221591551"/>
        <c:axId val="0"/>
      </c:bar3DChart>
      <c:catAx>
        <c:axId val="2215923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1591551"/>
        <c:crosses val="autoZero"/>
        <c:auto val="1"/>
        <c:lblAlgn val="ctr"/>
        <c:lblOffset val="100"/>
        <c:noMultiLvlLbl val="0"/>
      </c:catAx>
      <c:valAx>
        <c:axId val="2215915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215923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>
        <a:alpha val="80000"/>
      </a:schemeClr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1" dirty="0"/>
              <a:t>Динамика</a:t>
            </a:r>
            <a:r>
              <a:rPr lang="ru-RU" sz="1600" b="1" baseline="0" dirty="0"/>
              <a:t> числа волонтёров в ХКДБ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Лист1!$A$2</c:f>
              <c:strCache>
                <c:ptCount val="1"/>
                <c:pt idx="0">
                  <c:v>Количество волонтёров в ХДКБ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D6-4186-870A-1F265ADEF21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Лист1!$A$2</c:f>
              <c:strCache>
                <c:ptCount val="1"/>
                <c:pt idx="0">
                  <c:v>Количество волонтёров в ХДКБ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250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1D6-4186-870A-1F265ADEF2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52737567"/>
        <c:axId val="352737983"/>
        <c:axId val="0"/>
      </c:bar3DChart>
      <c:catAx>
        <c:axId val="3527375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52737983"/>
        <c:crosses val="autoZero"/>
        <c:auto val="1"/>
        <c:lblAlgn val="ctr"/>
        <c:lblOffset val="100"/>
        <c:noMultiLvlLbl val="0"/>
      </c:catAx>
      <c:valAx>
        <c:axId val="352737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5273756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bg1">
        <a:alpha val="80000"/>
      </a:schemeClr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image" Target="../media/image22.jpeg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image" Target="../media/image22.jpeg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793C08-9FEE-4A4D-A85D-1E1F0B9FCEA1}" type="doc">
      <dgm:prSet loTypeId="urn:microsoft.com/office/officeart/2005/8/layout/vList3" loCatId="picture" qsTypeId="urn:microsoft.com/office/officeart/2005/8/quickstyle/simple1" qsCatId="simple" csTypeId="urn:microsoft.com/office/officeart/2005/8/colors/accent1_2" csCatId="accent1" phldr="1"/>
      <dgm:spPr/>
    </dgm:pt>
    <dgm:pt modelId="{43943EDE-EA96-4B92-9C2D-8F0A9E9D3443}">
      <dgm:prSet phldrT="[Текст]" custT="1"/>
      <dgm:spPr>
        <a:solidFill>
          <a:srgbClr val="AF3E96"/>
        </a:solidFill>
      </dgm:spPr>
      <dgm:t>
        <a:bodyPr/>
        <a:lstStyle/>
        <a:p>
          <a:r>
            <a:rPr lang="ru-RU" sz="2800" dirty="0"/>
            <a:t>Системность</a:t>
          </a:r>
        </a:p>
      </dgm:t>
    </dgm:pt>
    <dgm:pt modelId="{68D30D6F-EBE7-46E5-ADC3-F0A9BF1CD9D1}" type="parTrans" cxnId="{DB27BBC1-A100-4CCE-96F6-BA114846B17F}">
      <dgm:prSet/>
      <dgm:spPr/>
      <dgm:t>
        <a:bodyPr/>
        <a:lstStyle/>
        <a:p>
          <a:endParaRPr lang="ru-RU"/>
        </a:p>
      </dgm:t>
    </dgm:pt>
    <dgm:pt modelId="{8203103F-34FF-47DD-8F53-8855CABF011A}" type="sibTrans" cxnId="{DB27BBC1-A100-4CCE-96F6-BA114846B17F}">
      <dgm:prSet/>
      <dgm:spPr/>
      <dgm:t>
        <a:bodyPr/>
        <a:lstStyle/>
        <a:p>
          <a:endParaRPr lang="ru-RU"/>
        </a:p>
      </dgm:t>
    </dgm:pt>
    <dgm:pt modelId="{99630011-88A1-444D-8FC5-CEADD8364FFE}">
      <dgm:prSet phldrT="[Текст]" custT="1"/>
      <dgm:spPr>
        <a:solidFill>
          <a:srgbClr val="00A556"/>
        </a:solidFill>
      </dgm:spPr>
      <dgm:t>
        <a:bodyPr/>
        <a:lstStyle/>
        <a:p>
          <a:r>
            <a:rPr lang="ru-RU" sz="2800" dirty="0"/>
            <a:t>Повышение имиджа библиотеки</a:t>
          </a:r>
        </a:p>
      </dgm:t>
    </dgm:pt>
    <dgm:pt modelId="{E77DBEA1-55E7-4877-AC89-618921957F0C}" type="parTrans" cxnId="{28D62B93-CAD0-48DF-8CF4-37E256AD3249}">
      <dgm:prSet/>
      <dgm:spPr/>
      <dgm:t>
        <a:bodyPr/>
        <a:lstStyle/>
        <a:p>
          <a:endParaRPr lang="ru-RU"/>
        </a:p>
      </dgm:t>
    </dgm:pt>
    <dgm:pt modelId="{F127B33C-31AB-4F3A-89CA-011545142793}" type="sibTrans" cxnId="{28D62B93-CAD0-48DF-8CF4-37E256AD3249}">
      <dgm:prSet/>
      <dgm:spPr/>
      <dgm:t>
        <a:bodyPr/>
        <a:lstStyle/>
        <a:p>
          <a:endParaRPr lang="ru-RU"/>
        </a:p>
      </dgm:t>
    </dgm:pt>
    <dgm:pt modelId="{19EF081E-2EF9-4B1F-AB56-9C9A08B84049}">
      <dgm:prSet phldrT="[Текст]" custT="1"/>
      <dgm:spPr>
        <a:solidFill>
          <a:srgbClr val="00BEF2"/>
        </a:solidFill>
      </dgm:spPr>
      <dgm:t>
        <a:bodyPr/>
        <a:lstStyle/>
        <a:p>
          <a:r>
            <a:rPr lang="ru-RU" sz="2800" dirty="0"/>
            <a:t>Расширение досуговой деятельности</a:t>
          </a:r>
        </a:p>
      </dgm:t>
    </dgm:pt>
    <dgm:pt modelId="{F5F7F797-A0C4-4AAE-8F77-D2797A08378F}" type="parTrans" cxnId="{C2C02BAB-DD37-42C8-81F7-FC174B5460EF}">
      <dgm:prSet/>
      <dgm:spPr/>
      <dgm:t>
        <a:bodyPr/>
        <a:lstStyle/>
        <a:p>
          <a:endParaRPr lang="ru-RU"/>
        </a:p>
      </dgm:t>
    </dgm:pt>
    <dgm:pt modelId="{0EA0C522-C1A7-4607-97CE-DA61B202C7E5}" type="sibTrans" cxnId="{C2C02BAB-DD37-42C8-81F7-FC174B5460EF}">
      <dgm:prSet/>
      <dgm:spPr/>
      <dgm:t>
        <a:bodyPr/>
        <a:lstStyle/>
        <a:p>
          <a:endParaRPr lang="ru-RU"/>
        </a:p>
      </dgm:t>
    </dgm:pt>
    <dgm:pt modelId="{98B1B5AD-AB22-4CD5-8873-85D1BCB7C34F}">
      <dgm:prSet phldrT="[Текст]" custT="1"/>
      <dgm:spPr>
        <a:solidFill>
          <a:srgbClr val="EC1A23"/>
        </a:solidFill>
      </dgm:spPr>
      <dgm:t>
        <a:bodyPr/>
        <a:lstStyle/>
        <a:p>
          <a:r>
            <a:rPr lang="ru-RU" sz="2800" dirty="0"/>
            <a:t>Открытость</a:t>
          </a:r>
        </a:p>
      </dgm:t>
    </dgm:pt>
    <dgm:pt modelId="{EC899E7E-AE85-4E1B-8E8C-FEAAFA7E5867}" type="parTrans" cxnId="{04BD74A6-BCD7-41BC-B6AB-DFA5FA97C34D}">
      <dgm:prSet/>
      <dgm:spPr/>
      <dgm:t>
        <a:bodyPr/>
        <a:lstStyle/>
        <a:p>
          <a:endParaRPr lang="ru-RU"/>
        </a:p>
      </dgm:t>
    </dgm:pt>
    <dgm:pt modelId="{CA8A0ECE-41D2-461B-84E7-2F0301D0AF8F}" type="sibTrans" cxnId="{04BD74A6-BCD7-41BC-B6AB-DFA5FA97C34D}">
      <dgm:prSet/>
      <dgm:spPr/>
      <dgm:t>
        <a:bodyPr/>
        <a:lstStyle/>
        <a:p>
          <a:endParaRPr lang="ru-RU"/>
        </a:p>
      </dgm:t>
    </dgm:pt>
    <dgm:pt modelId="{A8480A0D-BB77-4D1A-80ED-6BEC2377C36B}">
      <dgm:prSet phldrT="[Текст]" custT="1"/>
      <dgm:spPr>
        <a:solidFill>
          <a:srgbClr val="F4831D"/>
        </a:solidFill>
      </dgm:spPr>
      <dgm:t>
        <a:bodyPr/>
        <a:lstStyle/>
        <a:p>
          <a:r>
            <a:rPr lang="ru-RU" sz="2800" dirty="0"/>
            <a:t>Доступность</a:t>
          </a:r>
        </a:p>
      </dgm:t>
    </dgm:pt>
    <dgm:pt modelId="{343AD27F-80AB-4A0B-BB14-FB95BD68680C}" type="parTrans" cxnId="{B53B4A6A-65A3-4EA3-9BC6-040493637797}">
      <dgm:prSet/>
      <dgm:spPr/>
      <dgm:t>
        <a:bodyPr/>
        <a:lstStyle/>
        <a:p>
          <a:endParaRPr lang="ru-RU"/>
        </a:p>
      </dgm:t>
    </dgm:pt>
    <dgm:pt modelId="{B74DAD13-EB35-45C6-8FC3-C8DFC38643D5}" type="sibTrans" cxnId="{B53B4A6A-65A3-4EA3-9BC6-040493637797}">
      <dgm:prSet/>
      <dgm:spPr/>
      <dgm:t>
        <a:bodyPr/>
        <a:lstStyle/>
        <a:p>
          <a:endParaRPr lang="ru-RU"/>
        </a:p>
      </dgm:t>
    </dgm:pt>
    <dgm:pt modelId="{F6132B33-9CD1-4B63-A1A4-5C2AD76247C1}">
      <dgm:prSet phldrT="[Текст]" custT="1"/>
      <dgm:spPr>
        <a:solidFill>
          <a:srgbClr val="FFF403"/>
        </a:solidFill>
      </dgm:spPr>
      <dgm:t>
        <a:bodyPr/>
        <a:lstStyle/>
        <a:p>
          <a:r>
            <a:rPr lang="ru-RU" sz="2800" dirty="0">
              <a:solidFill>
                <a:schemeClr val="accent3">
                  <a:lumMod val="75000"/>
                </a:schemeClr>
              </a:solidFill>
            </a:rPr>
            <a:t>Популяризация книги и чтения</a:t>
          </a:r>
        </a:p>
      </dgm:t>
    </dgm:pt>
    <dgm:pt modelId="{24ACF292-9B66-4114-93AB-4C6135D8E829}" type="parTrans" cxnId="{BE05A18A-5621-4AE7-9A38-2ABD93258CBE}">
      <dgm:prSet/>
      <dgm:spPr/>
      <dgm:t>
        <a:bodyPr/>
        <a:lstStyle/>
        <a:p>
          <a:endParaRPr lang="ru-RU"/>
        </a:p>
      </dgm:t>
    </dgm:pt>
    <dgm:pt modelId="{5B427DD1-9AE3-443C-888B-41C5AF0F1420}" type="sibTrans" cxnId="{BE05A18A-5621-4AE7-9A38-2ABD93258CBE}">
      <dgm:prSet/>
      <dgm:spPr/>
      <dgm:t>
        <a:bodyPr/>
        <a:lstStyle/>
        <a:p>
          <a:endParaRPr lang="ru-RU"/>
        </a:p>
      </dgm:t>
    </dgm:pt>
    <dgm:pt modelId="{9E93BD06-1F54-4DBF-8D47-EA134D463F4D}">
      <dgm:prSet phldrT="[Текст]" custT="1"/>
      <dgm:spPr/>
      <dgm:t>
        <a:bodyPr/>
        <a:lstStyle/>
        <a:p>
          <a:r>
            <a:rPr lang="ru-RU" sz="2800" dirty="0"/>
            <a:t>Креативные проекты</a:t>
          </a:r>
        </a:p>
      </dgm:t>
    </dgm:pt>
    <dgm:pt modelId="{956351EC-1A94-4937-88F6-0D7F3BDF103A}" type="parTrans" cxnId="{F1367CE8-252B-499D-B212-6280800632B8}">
      <dgm:prSet/>
      <dgm:spPr/>
      <dgm:t>
        <a:bodyPr/>
        <a:lstStyle/>
        <a:p>
          <a:endParaRPr lang="ru-RU"/>
        </a:p>
      </dgm:t>
    </dgm:pt>
    <dgm:pt modelId="{0F495545-0FAF-446A-B562-F197C065AC9D}" type="sibTrans" cxnId="{F1367CE8-252B-499D-B212-6280800632B8}">
      <dgm:prSet/>
      <dgm:spPr/>
      <dgm:t>
        <a:bodyPr/>
        <a:lstStyle/>
        <a:p>
          <a:endParaRPr lang="ru-RU"/>
        </a:p>
      </dgm:t>
    </dgm:pt>
    <dgm:pt modelId="{81813CCA-86C5-42AF-B372-B951F2723545}" type="pres">
      <dgm:prSet presAssocID="{AB793C08-9FEE-4A4D-A85D-1E1F0B9FCEA1}" presName="linearFlow" presStyleCnt="0">
        <dgm:presLayoutVars>
          <dgm:dir/>
          <dgm:resizeHandles val="exact"/>
        </dgm:presLayoutVars>
      </dgm:prSet>
      <dgm:spPr/>
    </dgm:pt>
    <dgm:pt modelId="{BF2BC6CB-8ACC-4E9C-A1B4-5ABCFF8986A7}" type="pres">
      <dgm:prSet presAssocID="{43943EDE-EA96-4B92-9C2D-8F0A9E9D3443}" presName="composite" presStyleCnt="0"/>
      <dgm:spPr/>
    </dgm:pt>
    <dgm:pt modelId="{BBD5875D-A945-4521-A84B-1D2C57144E63}" type="pres">
      <dgm:prSet presAssocID="{43943EDE-EA96-4B92-9C2D-8F0A9E9D3443}" presName="imgShp" presStyleLbl="fgImgPlace1" presStyleIdx="0" presStyleCnt="7" custScaleX="145332" custScaleY="145485" custLinFactX="-31782" custLinFactNeighborX="-100000" custLinFactNeighborY="3569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8000" r="-38000"/>
          </a:stretch>
        </a:blipFill>
      </dgm:spPr>
    </dgm:pt>
    <dgm:pt modelId="{45A7D3B5-68C4-4EB3-8857-F2661D87CD7B}" type="pres">
      <dgm:prSet presAssocID="{43943EDE-EA96-4B92-9C2D-8F0A9E9D3443}" presName="txShp" presStyleLbl="node1" presStyleIdx="0" presStyleCnt="7" custScaleY="135370" custLinFactNeighborX="-3196" custLinFactNeighborY="169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E0CC30-E110-4A37-9D9E-CF21105EF6CB}" type="pres">
      <dgm:prSet presAssocID="{8203103F-34FF-47DD-8F53-8855CABF011A}" presName="spacing" presStyleCnt="0"/>
      <dgm:spPr/>
    </dgm:pt>
    <dgm:pt modelId="{EED56539-38D6-48BD-8745-FD084881DE96}" type="pres">
      <dgm:prSet presAssocID="{98B1B5AD-AB22-4CD5-8873-85D1BCB7C34F}" presName="composite" presStyleCnt="0"/>
      <dgm:spPr/>
    </dgm:pt>
    <dgm:pt modelId="{6E9801D1-52B8-49A0-91F8-DD5FA5E3E80F}" type="pres">
      <dgm:prSet presAssocID="{98B1B5AD-AB22-4CD5-8873-85D1BCB7C34F}" presName="imgShp" presStyleLbl="fgImgPlace1" presStyleIdx="1" presStyleCnt="7" custScaleX="149619" custScaleY="141454" custLinFactNeighborX="95794" custLinFactNeighborY="7289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9F1A325A-4137-47D1-A90C-6222B769F77B}" type="pres">
      <dgm:prSet presAssocID="{98B1B5AD-AB22-4CD5-8873-85D1BCB7C34F}" presName="txShp" presStyleLbl="node1" presStyleIdx="1" presStyleCnt="7" custScaleY="140706" custLinFactNeighborX="12347" custLinFactNeighborY="72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E3CC9E-8C3F-4A9D-ADA3-69DFCE5CE47A}" type="pres">
      <dgm:prSet presAssocID="{CA8A0ECE-41D2-461B-84E7-2F0301D0AF8F}" presName="spacing" presStyleCnt="0"/>
      <dgm:spPr/>
    </dgm:pt>
    <dgm:pt modelId="{AA21BD94-A891-4499-94FB-6D56D41E01B3}" type="pres">
      <dgm:prSet presAssocID="{A8480A0D-BB77-4D1A-80ED-6BEC2377C36B}" presName="composite" presStyleCnt="0"/>
      <dgm:spPr/>
    </dgm:pt>
    <dgm:pt modelId="{05F55E73-7DF4-45C2-9DD4-D94E56DFD47F}" type="pres">
      <dgm:prSet presAssocID="{A8480A0D-BB77-4D1A-80ED-6BEC2377C36B}" presName="imgShp" presStyleLbl="fgImgPlace1" presStyleIdx="2" presStyleCnt="7" custScaleX="139126" custScaleY="140988" custLinFactX="-100000" custLinFactNeighborX="-195119" custLinFactNeighborY="-733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6000" b="-16000"/>
          </a:stretch>
        </a:blipFill>
      </dgm:spPr>
    </dgm:pt>
    <dgm:pt modelId="{5439776C-A50A-4CAD-A232-669A9ADCA223}" type="pres">
      <dgm:prSet presAssocID="{A8480A0D-BB77-4D1A-80ED-6BEC2377C36B}" presName="txShp" presStyleLbl="node1" presStyleIdx="2" presStyleCnt="7" custScaleY="146472" custLinFactNeighborX="-129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779B78-164C-49D3-8667-10C138234C8E}" type="pres">
      <dgm:prSet presAssocID="{B74DAD13-EB35-45C6-8FC3-C8DFC38643D5}" presName="spacing" presStyleCnt="0"/>
      <dgm:spPr/>
    </dgm:pt>
    <dgm:pt modelId="{FEF979F5-D794-48AA-B775-01B40EBC5298}" type="pres">
      <dgm:prSet presAssocID="{F6132B33-9CD1-4B63-A1A4-5C2AD76247C1}" presName="composite" presStyleCnt="0"/>
      <dgm:spPr/>
    </dgm:pt>
    <dgm:pt modelId="{151C1F96-BB9B-4A93-8BCC-EA17800E9312}" type="pres">
      <dgm:prSet presAssocID="{F6132B33-9CD1-4B63-A1A4-5C2AD76247C1}" presName="imgShp" presStyleLbl="fgImgPlace1" presStyleIdx="3" presStyleCnt="7" custScaleX="161139" custScaleY="149873" custLinFactX="20300" custLinFactNeighborX="100000" custLinFactNeighborY="-3245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82216D07-D653-4E14-8DEE-CAFD1B8585E4}" type="pres">
      <dgm:prSet presAssocID="{F6132B33-9CD1-4B63-A1A4-5C2AD76247C1}" presName="txShp" presStyleLbl="node1" presStyleIdx="3" presStyleCnt="7" custScaleY="159075" custLinFactNeighborX="20895" custLinFactNeighborY="-396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961EA4-9FE4-4CCE-914E-2A7EB63D9626}" type="pres">
      <dgm:prSet presAssocID="{5B427DD1-9AE3-443C-888B-41C5AF0F1420}" presName="spacing" presStyleCnt="0"/>
      <dgm:spPr/>
    </dgm:pt>
    <dgm:pt modelId="{C86B004A-506C-4A7B-A269-F5730058CEEE}" type="pres">
      <dgm:prSet presAssocID="{99630011-88A1-444D-8FC5-CEADD8364FFE}" presName="composite" presStyleCnt="0"/>
      <dgm:spPr/>
    </dgm:pt>
    <dgm:pt modelId="{6414482D-14CB-48CE-8826-3E00457641ED}" type="pres">
      <dgm:prSet presAssocID="{99630011-88A1-444D-8FC5-CEADD8364FFE}" presName="imgShp" presStyleLbl="fgImgPlace1" presStyleIdx="4" presStyleCnt="7" custScaleX="150560" custScaleY="144620" custLinFactX="-100000" custLinFactNeighborX="-187318"/>
      <dgm:spPr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5FAB0E8E-00FE-4065-8B9C-403C7DFFB45E}" type="pres">
      <dgm:prSet presAssocID="{99630011-88A1-444D-8FC5-CEADD8364FFE}" presName="txShp" presStyleLbl="node1" presStyleIdx="4" presStyleCnt="7" custScaleY="156911" custLinFactNeighborX="-9477" custLinFactNeighborY="-75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1DBE57-6B88-4239-A5C7-3732C73DFE43}" type="pres">
      <dgm:prSet presAssocID="{F127B33C-31AB-4F3A-89CA-011545142793}" presName="spacing" presStyleCnt="0"/>
      <dgm:spPr/>
    </dgm:pt>
    <dgm:pt modelId="{CCDCE0F8-A7FE-4E3E-B050-0D84015B47CC}" type="pres">
      <dgm:prSet presAssocID="{19EF081E-2EF9-4B1F-AB56-9C9A08B84049}" presName="composite" presStyleCnt="0"/>
      <dgm:spPr/>
    </dgm:pt>
    <dgm:pt modelId="{47B8F2A3-0A7B-43B7-A986-852C3EC05060}" type="pres">
      <dgm:prSet presAssocID="{19EF081E-2EF9-4B1F-AB56-9C9A08B84049}" presName="imgShp" presStyleLbl="fgImgPlace1" presStyleIdx="5" presStyleCnt="7" custScaleX="152114" custScaleY="144710" custLinFactX="33667" custLinFactNeighborX="100000" custLinFactNeighborY="-8911"/>
      <dgm:spPr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A962B6F3-068D-4070-86B6-A04CFCF3C31F}" type="pres">
      <dgm:prSet presAssocID="{19EF081E-2EF9-4B1F-AB56-9C9A08B84049}" presName="txShp" presStyleLbl="node1" presStyleIdx="5" presStyleCnt="7" custScaleY="141409" custLinFactNeighborX="18252" custLinFactNeighborY="-111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A5B194-24B6-42F4-AB99-4721ED626C5A}" type="pres">
      <dgm:prSet presAssocID="{0EA0C522-C1A7-4607-97CE-DA61B202C7E5}" presName="spacing" presStyleCnt="0"/>
      <dgm:spPr/>
    </dgm:pt>
    <dgm:pt modelId="{B569E242-5E3B-497D-A940-313E7C8617ED}" type="pres">
      <dgm:prSet presAssocID="{9E93BD06-1F54-4DBF-8D47-EA134D463F4D}" presName="composite" presStyleCnt="0"/>
      <dgm:spPr/>
    </dgm:pt>
    <dgm:pt modelId="{0D5B9936-D02C-4BBB-ABF3-0A227A5D8023}" type="pres">
      <dgm:prSet presAssocID="{9E93BD06-1F54-4DBF-8D47-EA134D463F4D}" presName="imgShp" presStyleLbl="fgImgPlace1" presStyleIdx="6" presStyleCnt="7" custScaleX="164638" custScaleY="133117" custLinFactNeighborX="-53747" custLinFactNeighborY="-2986"/>
      <dgm:spPr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</dgm:spPr>
    </dgm:pt>
    <dgm:pt modelId="{3EA50F71-B4B6-4A5F-BE1D-83FE428807EF}" type="pres">
      <dgm:prSet presAssocID="{9E93BD06-1F54-4DBF-8D47-EA134D463F4D}" presName="txShp" presStyleLbl="node1" presStyleIdx="6" presStyleCnt="7" custScaleY="142107" custLinFactNeighborX="3151" custLinFactNeighborY="-111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2C02BAB-DD37-42C8-81F7-FC174B5460EF}" srcId="{AB793C08-9FEE-4A4D-A85D-1E1F0B9FCEA1}" destId="{19EF081E-2EF9-4B1F-AB56-9C9A08B84049}" srcOrd="5" destOrd="0" parTransId="{F5F7F797-A0C4-4AAE-8F77-D2797A08378F}" sibTransId="{0EA0C522-C1A7-4607-97CE-DA61B202C7E5}"/>
    <dgm:cxn modelId="{90B60B93-A1A4-4062-A397-6D2215D726EA}" type="presOf" srcId="{F6132B33-9CD1-4B63-A1A4-5C2AD76247C1}" destId="{82216D07-D653-4E14-8DEE-CAFD1B8585E4}" srcOrd="0" destOrd="0" presId="urn:microsoft.com/office/officeart/2005/8/layout/vList3"/>
    <dgm:cxn modelId="{E4700DE3-FA70-4BC4-8F98-1F894B5A047E}" type="presOf" srcId="{19EF081E-2EF9-4B1F-AB56-9C9A08B84049}" destId="{A962B6F3-068D-4070-86B6-A04CFCF3C31F}" srcOrd="0" destOrd="0" presId="urn:microsoft.com/office/officeart/2005/8/layout/vList3"/>
    <dgm:cxn modelId="{79F46BDF-601D-46CA-93C7-B2903287FB30}" type="presOf" srcId="{99630011-88A1-444D-8FC5-CEADD8364FFE}" destId="{5FAB0E8E-00FE-4065-8B9C-403C7DFFB45E}" srcOrd="0" destOrd="0" presId="urn:microsoft.com/office/officeart/2005/8/layout/vList3"/>
    <dgm:cxn modelId="{E37366DA-2901-42EE-BAF5-728B4BD67253}" type="presOf" srcId="{9E93BD06-1F54-4DBF-8D47-EA134D463F4D}" destId="{3EA50F71-B4B6-4A5F-BE1D-83FE428807EF}" srcOrd="0" destOrd="0" presId="urn:microsoft.com/office/officeart/2005/8/layout/vList3"/>
    <dgm:cxn modelId="{62F07555-86E1-41FC-B9F5-FF2E3ADF7F21}" type="presOf" srcId="{98B1B5AD-AB22-4CD5-8873-85D1BCB7C34F}" destId="{9F1A325A-4137-47D1-A90C-6222B769F77B}" srcOrd="0" destOrd="0" presId="urn:microsoft.com/office/officeart/2005/8/layout/vList3"/>
    <dgm:cxn modelId="{DB27BBC1-A100-4CCE-96F6-BA114846B17F}" srcId="{AB793C08-9FEE-4A4D-A85D-1E1F0B9FCEA1}" destId="{43943EDE-EA96-4B92-9C2D-8F0A9E9D3443}" srcOrd="0" destOrd="0" parTransId="{68D30D6F-EBE7-46E5-ADC3-F0A9BF1CD9D1}" sibTransId="{8203103F-34FF-47DD-8F53-8855CABF011A}"/>
    <dgm:cxn modelId="{F1367CE8-252B-499D-B212-6280800632B8}" srcId="{AB793C08-9FEE-4A4D-A85D-1E1F0B9FCEA1}" destId="{9E93BD06-1F54-4DBF-8D47-EA134D463F4D}" srcOrd="6" destOrd="0" parTransId="{956351EC-1A94-4937-88F6-0D7F3BDF103A}" sibTransId="{0F495545-0FAF-446A-B562-F197C065AC9D}"/>
    <dgm:cxn modelId="{B485BF57-E713-48DC-8D89-E6151285C96D}" type="presOf" srcId="{43943EDE-EA96-4B92-9C2D-8F0A9E9D3443}" destId="{45A7D3B5-68C4-4EB3-8857-F2661D87CD7B}" srcOrd="0" destOrd="0" presId="urn:microsoft.com/office/officeart/2005/8/layout/vList3"/>
    <dgm:cxn modelId="{B53B4A6A-65A3-4EA3-9BC6-040493637797}" srcId="{AB793C08-9FEE-4A4D-A85D-1E1F0B9FCEA1}" destId="{A8480A0D-BB77-4D1A-80ED-6BEC2377C36B}" srcOrd="2" destOrd="0" parTransId="{343AD27F-80AB-4A0B-BB14-FB95BD68680C}" sibTransId="{B74DAD13-EB35-45C6-8FC3-C8DFC38643D5}"/>
    <dgm:cxn modelId="{E7FE798B-FC1D-42E8-A163-785E9B692BE5}" type="presOf" srcId="{A8480A0D-BB77-4D1A-80ED-6BEC2377C36B}" destId="{5439776C-A50A-4CAD-A232-669A9ADCA223}" srcOrd="0" destOrd="0" presId="urn:microsoft.com/office/officeart/2005/8/layout/vList3"/>
    <dgm:cxn modelId="{EAD9E76E-3964-468D-8FEF-52D9844A0B09}" type="presOf" srcId="{AB793C08-9FEE-4A4D-A85D-1E1F0B9FCEA1}" destId="{81813CCA-86C5-42AF-B372-B951F2723545}" srcOrd="0" destOrd="0" presId="urn:microsoft.com/office/officeart/2005/8/layout/vList3"/>
    <dgm:cxn modelId="{28D62B93-CAD0-48DF-8CF4-37E256AD3249}" srcId="{AB793C08-9FEE-4A4D-A85D-1E1F0B9FCEA1}" destId="{99630011-88A1-444D-8FC5-CEADD8364FFE}" srcOrd="4" destOrd="0" parTransId="{E77DBEA1-55E7-4877-AC89-618921957F0C}" sibTransId="{F127B33C-31AB-4F3A-89CA-011545142793}"/>
    <dgm:cxn modelId="{04BD74A6-BCD7-41BC-B6AB-DFA5FA97C34D}" srcId="{AB793C08-9FEE-4A4D-A85D-1E1F0B9FCEA1}" destId="{98B1B5AD-AB22-4CD5-8873-85D1BCB7C34F}" srcOrd="1" destOrd="0" parTransId="{EC899E7E-AE85-4E1B-8E8C-FEAAFA7E5867}" sibTransId="{CA8A0ECE-41D2-461B-84E7-2F0301D0AF8F}"/>
    <dgm:cxn modelId="{BE05A18A-5621-4AE7-9A38-2ABD93258CBE}" srcId="{AB793C08-9FEE-4A4D-A85D-1E1F0B9FCEA1}" destId="{F6132B33-9CD1-4B63-A1A4-5C2AD76247C1}" srcOrd="3" destOrd="0" parTransId="{24ACF292-9B66-4114-93AB-4C6135D8E829}" sibTransId="{5B427DD1-9AE3-443C-888B-41C5AF0F1420}"/>
    <dgm:cxn modelId="{376DD2F1-7BAF-40CF-A024-4A8FFAC0BA5A}" type="presParOf" srcId="{81813CCA-86C5-42AF-B372-B951F2723545}" destId="{BF2BC6CB-8ACC-4E9C-A1B4-5ABCFF8986A7}" srcOrd="0" destOrd="0" presId="urn:microsoft.com/office/officeart/2005/8/layout/vList3"/>
    <dgm:cxn modelId="{6DD52E12-92D5-460C-836E-AE68A7FEE67C}" type="presParOf" srcId="{BF2BC6CB-8ACC-4E9C-A1B4-5ABCFF8986A7}" destId="{BBD5875D-A945-4521-A84B-1D2C57144E63}" srcOrd="0" destOrd="0" presId="urn:microsoft.com/office/officeart/2005/8/layout/vList3"/>
    <dgm:cxn modelId="{D83FB5D8-CC6D-4C41-B255-155CC3260987}" type="presParOf" srcId="{BF2BC6CB-8ACC-4E9C-A1B4-5ABCFF8986A7}" destId="{45A7D3B5-68C4-4EB3-8857-F2661D87CD7B}" srcOrd="1" destOrd="0" presId="urn:microsoft.com/office/officeart/2005/8/layout/vList3"/>
    <dgm:cxn modelId="{7EE1E128-1BD2-4658-94BE-E6F081194746}" type="presParOf" srcId="{81813CCA-86C5-42AF-B372-B951F2723545}" destId="{23E0CC30-E110-4A37-9D9E-CF21105EF6CB}" srcOrd="1" destOrd="0" presId="urn:microsoft.com/office/officeart/2005/8/layout/vList3"/>
    <dgm:cxn modelId="{1DBB04C5-769D-4009-8A1D-A94F7B6FDA52}" type="presParOf" srcId="{81813CCA-86C5-42AF-B372-B951F2723545}" destId="{EED56539-38D6-48BD-8745-FD084881DE96}" srcOrd="2" destOrd="0" presId="urn:microsoft.com/office/officeart/2005/8/layout/vList3"/>
    <dgm:cxn modelId="{FC8011BA-2351-4488-AF23-41A1B4CB5661}" type="presParOf" srcId="{EED56539-38D6-48BD-8745-FD084881DE96}" destId="{6E9801D1-52B8-49A0-91F8-DD5FA5E3E80F}" srcOrd="0" destOrd="0" presId="urn:microsoft.com/office/officeart/2005/8/layout/vList3"/>
    <dgm:cxn modelId="{315EA9C3-AA60-47B4-99E7-962035E7170A}" type="presParOf" srcId="{EED56539-38D6-48BD-8745-FD084881DE96}" destId="{9F1A325A-4137-47D1-A90C-6222B769F77B}" srcOrd="1" destOrd="0" presId="urn:microsoft.com/office/officeart/2005/8/layout/vList3"/>
    <dgm:cxn modelId="{EE9805AA-4853-4CAD-9AB8-C66413C7F645}" type="presParOf" srcId="{81813CCA-86C5-42AF-B372-B951F2723545}" destId="{00E3CC9E-8C3F-4A9D-ADA3-69DFCE5CE47A}" srcOrd="3" destOrd="0" presId="urn:microsoft.com/office/officeart/2005/8/layout/vList3"/>
    <dgm:cxn modelId="{6E70E1D6-CFA4-4896-80A8-72B7A9A7C15D}" type="presParOf" srcId="{81813CCA-86C5-42AF-B372-B951F2723545}" destId="{AA21BD94-A891-4499-94FB-6D56D41E01B3}" srcOrd="4" destOrd="0" presId="urn:microsoft.com/office/officeart/2005/8/layout/vList3"/>
    <dgm:cxn modelId="{7F33AD3B-8770-4B3F-A196-85226B4B0857}" type="presParOf" srcId="{AA21BD94-A891-4499-94FB-6D56D41E01B3}" destId="{05F55E73-7DF4-45C2-9DD4-D94E56DFD47F}" srcOrd="0" destOrd="0" presId="urn:microsoft.com/office/officeart/2005/8/layout/vList3"/>
    <dgm:cxn modelId="{42B5B420-63EC-4DF0-AB10-7883629397C5}" type="presParOf" srcId="{AA21BD94-A891-4499-94FB-6D56D41E01B3}" destId="{5439776C-A50A-4CAD-A232-669A9ADCA223}" srcOrd="1" destOrd="0" presId="urn:microsoft.com/office/officeart/2005/8/layout/vList3"/>
    <dgm:cxn modelId="{9AC8FBF7-B736-4AF9-B676-0A81262DB52F}" type="presParOf" srcId="{81813CCA-86C5-42AF-B372-B951F2723545}" destId="{9D779B78-164C-49D3-8667-10C138234C8E}" srcOrd="5" destOrd="0" presId="urn:microsoft.com/office/officeart/2005/8/layout/vList3"/>
    <dgm:cxn modelId="{61808359-F7F3-43D5-8728-2CC9559BA96A}" type="presParOf" srcId="{81813CCA-86C5-42AF-B372-B951F2723545}" destId="{FEF979F5-D794-48AA-B775-01B40EBC5298}" srcOrd="6" destOrd="0" presId="urn:microsoft.com/office/officeart/2005/8/layout/vList3"/>
    <dgm:cxn modelId="{AC49823F-3A2B-40C8-BB7A-5197D18E1141}" type="presParOf" srcId="{FEF979F5-D794-48AA-B775-01B40EBC5298}" destId="{151C1F96-BB9B-4A93-8BCC-EA17800E9312}" srcOrd="0" destOrd="0" presId="urn:microsoft.com/office/officeart/2005/8/layout/vList3"/>
    <dgm:cxn modelId="{FE357915-62EB-4C50-B37B-6A68568923D1}" type="presParOf" srcId="{FEF979F5-D794-48AA-B775-01B40EBC5298}" destId="{82216D07-D653-4E14-8DEE-CAFD1B8585E4}" srcOrd="1" destOrd="0" presId="urn:microsoft.com/office/officeart/2005/8/layout/vList3"/>
    <dgm:cxn modelId="{5E594B88-61C1-4EEB-9EFA-E3EBC83DD63E}" type="presParOf" srcId="{81813CCA-86C5-42AF-B372-B951F2723545}" destId="{55961EA4-9FE4-4CCE-914E-2A7EB63D9626}" srcOrd="7" destOrd="0" presId="urn:microsoft.com/office/officeart/2005/8/layout/vList3"/>
    <dgm:cxn modelId="{EE581114-A2ED-46B1-9DC9-5CC853CB9FFD}" type="presParOf" srcId="{81813CCA-86C5-42AF-B372-B951F2723545}" destId="{C86B004A-506C-4A7B-A269-F5730058CEEE}" srcOrd="8" destOrd="0" presId="urn:microsoft.com/office/officeart/2005/8/layout/vList3"/>
    <dgm:cxn modelId="{42863CD3-AF6B-4D69-B88D-0A6BE1880CA2}" type="presParOf" srcId="{C86B004A-506C-4A7B-A269-F5730058CEEE}" destId="{6414482D-14CB-48CE-8826-3E00457641ED}" srcOrd="0" destOrd="0" presId="urn:microsoft.com/office/officeart/2005/8/layout/vList3"/>
    <dgm:cxn modelId="{E4EE5BC5-A006-47C5-BA05-B06906453C9A}" type="presParOf" srcId="{C86B004A-506C-4A7B-A269-F5730058CEEE}" destId="{5FAB0E8E-00FE-4065-8B9C-403C7DFFB45E}" srcOrd="1" destOrd="0" presId="urn:microsoft.com/office/officeart/2005/8/layout/vList3"/>
    <dgm:cxn modelId="{6F6F60BB-27CE-4E4E-8482-6AB03F2722BD}" type="presParOf" srcId="{81813CCA-86C5-42AF-B372-B951F2723545}" destId="{551DBE57-6B88-4239-A5C7-3732C73DFE43}" srcOrd="9" destOrd="0" presId="urn:microsoft.com/office/officeart/2005/8/layout/vList3"/>
    <dgm:cxn modelId="{3C50F05C-0A6C-4CE2-9E10-70FF6C10716C}" type="presParOf" srcId="{81813CCA-86C5-42AF-B372-B951F2723545}" destId="{CCDCE0F8-A7FE-4E3E-B050-0D84015B47CC}" srcOrd="10" destOrd="0" presId="urn:microsoft.com/office/officeart/2005/8/layout/vList3"/>
    <dgm:cxn modelId="{E285F5DC-FE28-487B-BEDB-60B97B7A6859}" type="presParOf" srcId="{CCDCE0F8-A7FE-4E3E-B050-0D84015B47CC}" destId="{47B8F2A3-0A7B-43B7-A986-852C3EC05060}" srcOrd="0" destOrd="0" presId="urn:microsoft.com/office/officeart/2005/8/layout/vList3"/>
    <dgm:cxn modelId="{68C7EE54-69A4-4331-9E99-8EB107115B06}" type="presParOf" srcId="{CCDCE0F8-A7FE-4E3E-B050-0D84015B47CC}" destId="{A962B6F3-068D-4070-86B6-A04CFCF3C31F}" srcOrd="1" destOrd="0" presId="urn:microsoft.com/office/officeart/2005/8/layout/vList3"/>
    <dgm:cxn modelId="{F4E55B85-C632-4F87-8183-7E409BE463B2}" type="presParOf" srcId="{81813CCA-86C5-42AF-B372-B951F2723545}" destId="{C0A5B194-24B6-42F4-AB99-4721ED626C5A}" srcOrd="11" destOrd="0" presId="urn:microsoft.com/office/officeart/2005/8/layout/vList3"/>
    <dgm:cxn modelId="{47C59922-470D-4A1C-AAFE-4A0E322AD284}" type="presParOf" srcId="{81813CCA-86C5-42AF-B372-B951F2723545}" destId="{B569E242-5E3B-497D-A940-313E7C8617ED}" srcOrd="12" destOrd="0" presId="urn:microsoft.com/office/officeart/2005/8/layout/vList3"/>
    <dgm:cxn modelId="{38989363-B61C-4F23-94F8-CF2109D43423}" type="presParOf" srcId="{B569E242-5E3B-497D-A940-313E7C8617ED}" destId="{0D5B9936-D02C-4BBB-ABF3-0A227A5D8023}" srcOrd="0" destOrd="0" presId="urn:microsoft.com/office/officeart/2005/8/layout/vList3"/>
    <dgm:cxn modelId="{09DB9ADC-77BD-4C8C-B34F-872B6A6E07D6}" type="presParOf" srcId="{B569E242-5E3B-497D-A940-313E7C8617ED}" destId="{3EA50F71-B4B6-4A5F-BE1D-83FE428807E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A7D3B5-68C4-4EB3-8857-F2661D87CD7B}">
      <dsp:nvSpPr>
        <dsp:cNvPr id="0" name=""/>
        <dsp:cNvSpPr/>
      </dsp:nvSpPr>
      <dsp:spPr>
        <a:xfrm rot="10800000">
          <a:off x="1667861" y="80292"/>
          <a:ext cx="6992874" cy="484322"/>
        </a:xfrm>
        <a:prstGeom prst="homePlate">
          <a:avLst/>
        </a:prstGeom>
        <a:solidFill>
          <a:srgbClr val="AF3E9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7770" tIns="106680" rIns="199136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/>
            <a:t>Системность</a:t>
          </a:r>
        </a:p>
      </dsp:txBody>
      <dsp:txXfrm rot="10800000">
        <a:off x="1788941" y="80292"/>
        <a:ext cx="6871794" cy="484322"/>
      </dsp:txXfrm>
    </dsp:sp>
    <dsp:sp modelId="{BBD5875D-A945-4521-A84B-1D2C57144E63}">
      <dsp:nvSpPr>
        <dsp:cNvPr id="0" name=""/>
        <dsp:cNvSpPr/>
      </dsp:nvSpPr>
      <dsp:spPr>
        <a:xfrm>
          <a:off x="1159886" y="14373"/>
          <a:ext cx="519964" cy="520511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8000" r="-38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1A325A-4137-47D1-A90C-6222B769F77B}">
      <dsp:nvSpPr>
        <dsp:cNvPr id="0" name=""/>
        <dsp:cNvSpPr/>
      </dsp:nvSpPr>
      <dsp:spPr>
        <a:xfrm rot="10800000">
          <a:off x="2758598" y="656332"/>
          <a:ext cx="6992874" cy="503413"/>
        </a:xfrm>
        <a:prstGeom prst="homePlate">
          <a:avLst/>
        </a:prstGeom>
        <a:solidFill>
          <a:srgbClr val="EC1A2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7770" tIns="106680" rIns="199136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/>
            <a:t>Открытость</a:t>
          </a:r>
        </a:p>
      </dsp:txBody>
      <dsp:txXfrm rot="10800000">
        <a:off x="2884451" y="656332"/>
        <a:ext cx="6867021" cy="503413"/>
      </dsp:txXfrm>
    </dsp:sp>
    <dsp:sp modelId="{6E9801D1-52B8-49A0-91F8-DD5FA5E3E80F}">
      <dsp:nvSpPr>
        <dsp:cNvPr id="0" name=""/>
        <dsp:cNvSpPr/>
      </dsp:nvSpPr>
      <dsp:spPr>
        <a:xfrm>
          <a:off x="1970266" y="654993"/>
          <a:ext cx="535302" cy="506089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39776C-A50A-4CAD-A232-669A9ADCA223}">
      <dsp:nvSpPr>
        <dsp:cNvPr id="0" name=""/>
        <dsp:cNvSpPr/>
      </dsp:nvSpPr>
      <dsp:spPr>
        <a:xfrm rot="10800000">
          <a:off x="982393" y="1241804"/>
          <a:ext cx="6992874" cy="524042"/>
        </a:xfrm>
        <a:prstGeom prst="homePlate">
          <a:avLst/>
        </a:prstGeom>
        <a:solidFill>
          <a:srgbClr val="F4831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7770" tIns="106680" rIns="199136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/>
            <a:t>Доступность</a:t>
          </a:r>
        </a:p>
      </dsp:txBody>
      <dsp:txXfrm rot="10800000">
        <a:off x="1113403" y="1241804"/>
        <a:ext cx="6861864" cy="524042"/>
      </dsp:txXfrm>
    </dsp:sp>
    <dsp:sp modelId="{05F55E73-7DF4-45C2-9DD4-D94E56DFD47F}">
      <dsp:nvSpPr>
        <dsp:cNvPr id="0" name=""/>
        <dsp:cNvSpPr/>
      </dsp:nvSpPr>
      <dsp:spPr>
        <a:xfrm>
          <a:off x="581055" y="1225382"/>
          <a:ext cx="497760" cy="504422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6000" b="-1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216D07-D653-4E14-8DEE-CAFD1B8585E4}">
      <dsp:nvSpPr>
        <dsp:cNvPr id="0" name=""/>
        <dsp:cNvSpPr/>
      </dsp:nvSpPr>
      <dsp:spPr>
        <a:xfrm rot="10800000">
          <a:off x="3366653" y="1858474"/>
          <a:ext cx="6992874" cy="569133"/>
        </a:xfrm>
        <a:prstGeom prst="homePlate">
          <a:avLst/>
        </a:prstGeom>
        <a:solidFill>
          <a:srgbClr val="FFF40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7770" tIns="106680" rIns="199136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>
              <a:solidFill>
                <a:schemeClr val="accent3">
                  <a:lumMod val="75000"/>
                </a:schemeClr>
              </a:solidFill>
            </a:rPr>
            <a:t>Популяризация книги и чтения</a:t>
          </a:r>
        </a:p>
      </dsp:txBody>
      <dsp:txXfrm rot="10800000">
        <a:off x="3508936" y="1858474"/>
        <a:ext cx="6850591" cy="569133"/>
      </dsp:txXfrm>
    </dsp:sp>
    <dsp:sp modelId="{151C1F96-BB9B-4A93-8BCC-EA17800E9312}">
      <dsp:nvSpPr>
        <dsp:cNvPr id="0" name=""/>
        <dsp:cNvSpPr/>
      </dsp:nvSpPr>
      <dsp:spPr>
        <a:xfrm>
          <a:off x="2047639" y="1877497"/>
          <a:ext cx="576518" cy="536210"/>
        </a:xfrm>
        <a:prstGeom prst="ellipse">
          <a:avLst/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FAB0E8E-00FE-4065-8B9C-403C7DFFB45E}">
      <dsp:nvSpPr>
        <dsp:cNvPr id="0" name=""/>
        <dsp:cNvSpPr/>
      </dsp:nvSpPr>
      <dsp:spPr>
        <a:xfrm rot="10800000">
          <a:off x="1233315" y="2521434"/>
          <a:ext cx="6992874" cy="561391"/>
        </a:xfrm>
        <a:prstGeom prst="homePlate">
          <a:avLst/>
        </a:prstGeom>
        <a:solidFill>
          <a:srgbClr val="00A55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7770" tIns="106680" rIns="199136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/>
            <a:t>Повышение имиджа библиотеки</a:t>
          </a:r>
        </a:p>
      </dsp:txBody>
      <dsp:txXfrm rot="10800000">
        <a:off x="1373663" y="2521434"/>
        <a:ext cx="6852526" cy="561391"/>
      </dsp:txXfrm>
    </dsp:sp>
    <dsp:sp modelId="{6414482D-14CB-48CE-8826-3E00457641ED}">
      <dsp:nvSpPr>
        <dsp:cNvPr id="0" name=""/>
        <dsp:cNvSpPr/>
      </dsp:nvSpPr>
      <dsp:spPr>
        <a:xfrm>
          <a:off x="598738" y="2570566"/>
          <a:ext cx="538668" cy="517416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62B6F3-068D-4070-86B6-A04CFCF3C31F}">
      <dsp:nvSpPr>
        <dsp:cNvPr id="0" name=""/>
        <dsp:cNvSpPr/>
      </dsp:nvSpPr>
      <dsp:spPr>
        <a:xfrm rot="10800000">
          <a:off x="3173759" y="3182821"/>
          <a:ext cx="6992874" cy="505928"/>
        </a:xfrm>
        <a:prstGeom prst="homePlate">
          <a:avLst/>
        </a:prstGeom>
        <a:solidFill>
          <a:srgbClr val="00BEF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7770" tIns="106680" rIns="199136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/>
            <a:t>Расширение досуговой деятельности</a:t>
          </a:r>
        </a:p>
      </dsp:txBody>
      <dsp:txXfrm rot="10800000">
        <a:off x="3300241" y="3182821"/>
        <a:ext cx="6866392" cy="505928"/>
      </dsp:txXfrm>
    </dsp:sp>
    <dsp:sp modelId="{47B8F2A3-0A7B-43B7-A986-852C3EC05060}">
      <dsp:nvSpPr>
        <dsp:cNvPr id="0" name=""/>
        <dsp:cNvSpPr/>
      </dsp:nvSpPr>
      <dsp:spPr>
        <a:xfrm>
          <a:off x="2103535" y="3184887"/>
          <a:ext cx="544228" cy="517738"/>
        </a:xfrm>
        <a:prstGeom prst="ellipse">
          <a:avLst/>
        </a:prstGeom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A50F71-B4B6-4A5F-BE1D-83FE428807EF}">
      <dsp:nvSpPr>
        <dsp:cNvPr id="0" name=""/>
        <dsp:cNvSpPr/>
      </dsp:nvSpPr>
      <dsp:spPr>
        <a:xfrm rot="10800000">
          <a:off x="2128967" y="3801454"/>
          <a:ext cx="6992874" cy="50842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7770" tIns="106680" rIns="199136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/>
            <a:t>Креативные проекты</a:t>
          </a:r>
        </a:p>
      </dsp:txBody>
      <dsp:txXfrm rot="10800000">
        <a:off x="2256073" y="3801454"/>
        <a:ext cx="6865768" cy="508425"/>
      </dsp:txXfrm>
    </dsp:sp>
    <dsp:sp modelId="{0D5B9936-D02C-4BBB-ABF3-0A227A5D8023}">
      <dsp:nvSpPr>
        <dsp:cNvPr id="0" name=""/>
        <dsp:cNvSpPr/>
      </dsp:nvSpPr>
      <dsp:spPr>
        <a:xfrm>
          <a:off x="1421809" y="3846706"/>
          <a:ext cx="589036" cy="476261"/>
        </a:xfrm>
        <a:prstGeom prst="ellipse">
          <a:avLst/>
        </a:prstGeom>
        <a:blipFill>
          <a:blip xmlns:r="http://schemas.openxmlformats.org/officeDocument/2006/relationships"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CCB95-F91B-4A4E-9B64-585998E11F6A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E9210-41A7-416E-B7B7-CA0E6FC339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6658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CCB95-F91B-4A4E-9B64-585998E11F6A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E9210-41A7-416E-B7B7-CA0E6FC339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4527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CCB95-F91B-4A4E-9B64-585998E11F6A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E9210-41A7-416E-B7B7-CA0E6FC339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194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CCB95-F91B-4A4E-9B64-585998E11F6A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E9210-41A7-416E-B7B7-CA0E6FC339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101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CCB95-F91B-4A4E-9B64-585998E11F6A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E9210-41A7-416E-B7B7-CA0E6FC339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244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CCB95-F91B-4A4E-9B64-585998E11F6A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E9210-41A7-416E-B7B7-CA0E6FC339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5845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CCB95-F91B-4A4E-9B64-585998E11F6A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E9210-41A7-416E-B7B7-CA0E6FC339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9020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CCB95-F91B-4A4E-9B64-585998E11F6A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E9210-41A7-416E-B7B7-CA0E6FC339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7131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CCB95-F91B-4A4E-9B64-585998E11F6A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E9210-41A7-416E-B7B7-CA0E6FC339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1439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CCB95-F91B-4A4E-9B64-585998E11F6A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E9210-41A7-416E-B7B7-CA0E6FC339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7285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CCB95-F91B-4A4E-9B64-585998E11F6A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E9210-41A7-416E-B7B7-CA0E6FC339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971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41000"/>
            <a:lum/>
            <a:extLst>
              <a:ext uri="{BEBA8EAE-BF5A-486C-A8C5-ECC9F3942E4B}">
                <a14:imgProps xmlns:a14="http://schemas.microsoft.com/office/drawing/2010/main">
                  <a14:imgLayer r:embed="rId14"/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CCB95-F91B-4A4E-9B64-585998E11F6A}" type="datetimeFigureOut">
              <a:rPr lang="ru-RU" smtClean="0"/>
              <a:t>29.11.2024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AE9210-41A7-416E-B7B7-CA0E6FC339C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666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chart" Target="../charts/chart3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3.png"/><Relationship Id="rId7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3.png"/><Relationship Id="rId7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6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610" y="3502855"/>
            <a:ext cx="3140648" cy="314064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38666" y="1165659"/>
            <a:ext cx="10199077" cy="3217594"/>
          </a:xfrm>
        </p:spPr>
        <p:txBody>
          <a:bodyPr>
            <a:noAutofit/>
          </a:bodyPr>
          <a:lstStyle/>
          <a:p>
            <a:r>
              <a:rPr lang="ru-RU" b="1" dirty="0"/>
              <a:t>Детская библиотека как центр волонтерского движения по продвижению книги и чтения: региональный опыт</a:t>
            </a:r>
            <a:endParaRPr lang="ru-RU" sz="66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930140" y="4682732"/>
            <a:ext cx="6475828" cy="1699058"/>
          </a:xfrm>
          <a:ln>
            <a:noFill/>
          </a:ln>
        </p:spPr>
        <p:txBody>
          <a:bodyPr>
            <a:normAutofit/>
          </a:bodyPr>
          <a:lstStyle/>
          <a:p>
            <a:endParaRPr lang="ru-RU" dirty="0"/>
          </a:p>
          <a:p>
            <a:r>
              <a:rPr lang="ru-RU" sz="2800" i="1" dirty="0"/>
              <a:t>Раиса Вячеславовна Наумова</a:t>
            </a:r>
          </a:p>
          <a:p>
            <a:r>
              <a:rPr lang="ru-RU" sz="2200" i="1" dirty="0"/>
              <a:t>директор Хабаровской краевой детской библиотеки имени Н. Д. </a:t>
            </a:r>
            <a:r>
              <a:rPr lang="ru-RU" sz="2200" i="1" dirty="0" err="1"/>
              <a:t>Наволочкина</a:t>
            </a:r>
            <a:endParaRPr lang="ru-RU" sz="2200" i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059" y="353799"/>
            <a:ext cx="369684" cy="44141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527" y="353799"/>
            <a:ext cx="412916" cy="41323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743" y="353799"/>
            <a:ext cx="621014" cy="42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439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379242" y="680729"/>
            <a:ext cx="11433515" cy="5806440"/>
          </a:xfrm>
          <a:prstGeom prst="roundRect">
            <a:avLst/>
          </a:prstGeom>
          <a:solidFill>
            <a:schemeClr val="bg1">
              <a:alpha val="8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i="1" dirty="0">
                <a:solidFill>
                  <a:schemeClr val="tx1"/>
                </a:solidFill>
              </a:rPr>
              <a:t>«В традиции, в культуре народов РФ чувство сопричастности, стремление помочь нуждающимся всегда присутствует на протяжении всей истории нашей страны, передается из поколения в поколение» </a:t>
            </a:r>
          </a:p>
          <a:p>
            <a:pPr algn="ctr"/>
            <a:endParaRPr lang="ru-RU" sz="2400" dirty="0">
              <a:solidFill>
                <a:schemeClr val="tx1"/>
              </a:solidFill>
            </a:endParaRPr>
          </a:p>
          <a:p>
            <a:pPr algn="r"/>
            <a:r>
              <a:rPr lang="ru-RU" sz="2400" dirty="0">
                <a:solidFill>
                  <a:schemeClr val="tx1"/>
                </a:solidFill>
              </a:rPr>
              <a:t>В.В. Путин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546" y="6272725"/>
            <a:ext cx="369684" cy="44141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3014" y="6272725"/>
            <a:ext cx="412916" cy="41323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230" y="6272725"/>
            <a:ext cx="621014" cy="42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327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12298" y="1834712"/>
            <a:ext cx="11318631" cy="105825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Конституция РФ </a:t>
            </a:r>
            <a:r>
              <a:rPr lang="ru-RU" dirty="0">
                <a:solidFill>
                  <a:schemeClr val="tx1"/>
                </a:solidFill>
              </a:rPr>
              <a:t>(статьи 13, 19, 30).</a:t>
            </a:r>
          </a:p>
          <a:p>
            <a:pPr algn="ctr"/>
            <a:r>
              <a:rPr lang="ru-RU" sz="1600" i="1" dirty="0">
                <a:solidFill>
                  <a:schemeClr val="tx1"/>
                </a:solidFill>
              </a:rPr>
              <a:t> Например, принцип равенства граждан, обозначенный в статье 6 Конституции РФ, подтверждает право участия в волонтёрской деятельности всех лиц без исключения.</a:t>
            </a:r>
          </a:p>
        </p:txBody>
      </p:sp>
      <p:sp>
        <p:nvSpPr>
          <p:cNvPr id="6" name="Блок-схема: типовой процесс 5"/>
          <p:cNvSpPr/>
          <p:nvPr/>
        </p:nvSpPr>
        <p:spPr>
          <a:xfrm>
            <a:off x="838200" y="365125"/>
            <a:ext cx="10515600" cy="1325563"/>
          </a:xfrm>
          <a:prstGeom prst="flowChartPredefined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</a:rPr>
              <a:t>Правовые основы деятельности </a:t>
            </a:r>
            <a:r>
              <a:rPr lang="ru-RU" sz="3200" dirty="0" smtClean="0">
                <a:solidFill>
                  <a:schemeClr val="tx1"/>
                </a:solidFill>
              </a:rPr>
              <a:t>волонтёров </a:t>
            </a:r>
            <a:r>
              <a:rPr lang="ru-RU" sz="3200" dirty="0">
                <a:solidFill>
                  <a:schemeClr val="tx1"/>
                </a:solidFill>
              </a:rPr>
              <a:t>в России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77" y="519693"/>
            <a:ext cx="1016426" cy="1016426"/>
          </a:xfrm>
          <a:prstGeom prst="rect">
            <a:avLst/>
          </a:prstGeom>
        </p:spPr>
      </p:pic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512298" y="3111673"/>
            <a:ext cx="5092505" cy="87793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ru-RU" sz="2400" b="1" dirty="0">
                <a:solidFill>
                  <a:schemeClr val="tx1"/>
                </a:solidFill>
              </a:rPr>
              <a:t>Гражданский кодекс РФ </a:t>
            </a:r>
          </a:p>
          <a:p>
            <a:pPr marL="0" indent="0" algn="ctr">
              <a:buNone/>
            </a:pPr>
            <a:r>
              <a:rPr lang="ru-RU" sz="1600" i="1" dirty="0">
                <a:solidFill>
                  <a:schemeClr val="tx1"/>
                </a:solidFill>
              </a:rPr>
              <a:t>(статьи 582 «Пожертвование», 117).</a:t>
            </a:r>
          </a:p>
        </p:txBody>
      </p:sp>
      <p:sp>
        <p:nvSpPr>
          <p:cNvPr id="11" name="Объект 8"/>
          <p:cNvSpPr txBox="1">
            <a:spLocks/>
          </p:cNvSpPr>
          <p:nvPr/>
        </p:nvSpPr>
        <p:spPr>
          <a:xfrm>
            <a:off x="6096000" y="3078428"/>
            <a:ext cx="5852161" cy="269220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>
                <a:solidFill>
                  <a:schemeClr val="tx1"/>
                </a:solidFill>
              </a:rPr>
              <a:t>Федеральный закон от 11 августа 1995 г. №135-ФЗ </a:t>
            </a:r>
          </a:p>
          <a:p>
            <a:pPr marL="0" indent="0" algn="ctr">
              <a:buNone/>
            </a:pPr>
            <a:r>
              <a:rPr lang="ru-RU" sz="2400" b="1" dirty="0">
                <a:solidFill>
                  <a:schemeClr val="tx1"/>
                </a:solidFill>
              </a:rPr>
              <a:t>«О благотворительной деятельности и благотворительных организациях» </a:t>
            </a:r>
          </a:p>
          <a:p>
            <a:pPr marL="0" indent="0" algn="ctr">
              <a:buNone/>
            </a:pPr>
            <a:r>
              <a:rPr lang="ru-RU" sz="1600" i="1" dirty="0">
                <a:solidFill>
                  <a:schemeClr val="tx1"/>
                </a:solidFill>
              </a:rPr>
              <a:t>Он устанавливает основы правового регулирования волонтёрской деятельности, определяет возможные формы её поддержки органами государственной власти и местного самоуправления. </a:t>
            </a:r>
          </a:p>
        </p:txBody>
      </p:sp>
      <p:sp>
        <p:nvSpPr>
          <p:cNvPr id="12" name="Объект 8"/>
          <p:cNvSpPr txBox="1">
            <a:spLocks/>
          </p:cNvSpPr>
          <p:nvPr/>
        </p:nvSpPr>
        <p:spPr>
          <a:xfrm>
            <a:off x="328832" y="4208317"/>
            <a:ext cx="5521569" cy="230429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>
                <a:solidFill>
                  <a:schemeClr val="tx1"/>
                </a:solidFill>
              </a:rPr>
              <a:t>Федеральный закон от 19 мая 1995 г. №82-ФЗ </a:t>
            </a:r>
          </a:p>
          <a:p>
            <a:pPr marL="0" indent="0" algn="ctr">
              <a:buNone/>
            </a:pPr>
            <a:r>
              <a:rPr lang="ru-RU" sz="2400" b="1" dirty="0">
                <a:solidFill>
                  <a:schemeClr val="tx1"/>
                </a:solidFill>
              </a:rPr>
              <a:t>«Об общественных объединениях»</a:t>
            </a:r>
          </a:p>
          <a:p>
            <a:pPr algn="ctr"/>
            <a:r>
              <a:rPr lang="ru-RU" sz="1600" i="1" dirty="0">
                <a:solidFill>
                  <a:schemeClr val="tx1"/>
                </a:solidFill>
              </a:rPr>
              <a:t>Определяет возможные организационно-правовые формы деятельности волонтёрских объединений</a:t>
            </a: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546" y="6272725"/>
            <a:ext cx="369684" cy="44141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3014" y="6272725"/>
            <a:ext cx="412916" cy="41323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230" y="6272725"/>
            <a:ext cx="621014" cy="42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7997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584982" y="1803407"/>
            <a:ext cx="5253110" cy="246371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tx1"/>
                </a:solidFill>
              </a:rPr>
              <a:t>Федеральный закон от 12 января 1996 г. №7-ФЗ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tx1"/>
                </a:solidFill>
              </a:rPr>
              <a:t>«О некоммерческих организациях». </a:t>
            </a:r>
          </a:p>
          <a:p>
            <a:pPr marL="0" indent="0" algn="ctr">
              <a:buNone/>
            </a:pPr>
            <a:r>
              <a:rPr lang="ru-RU" sz="1600" i="1" dirty="0">
                <a:solidFill>
                  <a:schemeClr val="tx1"/>
                </a:solidFill>
              </a:rPr>
              <a:t>Статья 31.1 этого закона предусматривает обучение и подготовку добровольцев государством как одну из форм поддержки социально ориентированных НКО.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prstGeom prst="flowChartPredefined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</a:rPr>
              <a:t>Правовые основы деятельности волонтёров в России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77" y="519693"/>
            <a:ext cx="1016426" cy="1016426"/>
          </a:xfrm>
          <a:prstGeom prst="rect">
            <a:avLst/>
          </a:prstGeom>
        </p:spPr>
      </p:pic>
      <p:sp>
        <p:nvSpPr>
          <p:cNvPr id="7" name="Объект 3"/>
          <p:cNvSpPr txBox="1">
            <a:spLocks/>
          </p:cNvSpPr>
          <p:nvPr/>
        </p:nvSpPr>
        <p:spPr>
          <a:xfrm>
            <a:off x="695588" y="4311823"/>
            <a:ext cx="5148775" cy="136456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>
                <a:solidFill>
                  <a:schemeClr val="tx1"/>
                </a:solidFill>
              </a:rPr>
              <a:t>Налоговый кодекс РФ (пункты 3, 4 статьи 217). </a:t>
            </a:r>
          </a:p>
          <a:p>
            <a:pPr marL="0" indent="0" algn="ctr">
              <a:buNone/>
            </a:pPr>
            <a:r>
              <a:rPr lang="ru-RU" sz="1600" i="1" dirty="0">
                <a:solidFill>
                  <a:schemeClr val="tx1"/>
                </a:solidFill>
              </a:rPr>
              <a:t>Они освобождают компенсации добровольцам и выплаты донорам от НДФЛ. </a:t>
            </a:r>
          </a:p>
        </p:txBody>
      </p:sp>
      <p:sp>
        <p:nvSpPr>
          <p:cNvPr id="8" name="Объект 3"/>
          <p:cNvSpPr txBox="1">
            <a:spLocks/>
          </p:cNvSpPr>
          <p:nvPr/>
        </p:nvSpPr>
        <p:spPr>
          <a:xfrm>
            <a:off x="689317" y="5721088"/>
            <a:ext cx="9567387" cy="105428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tx1"/>
                </a:solidFill>
              </a:rPr>
              <a:t>Федеральным законом от 26 сентября 1997 года №125-ФЗ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tx1"/>
                </a:solidFill>
              </a:rPr>
              <a:t>«О свободе совести и о религиозных объединениях»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400" i="1" dirty="0">
                <a:solidFill>
                  <a:schemeClr val="tx1"/>
                </a:solidFill>
              </a:rPr>
              <a:t>Определяются особенности привлечения добровольцев (волонтёров) для осуществления деятельности религиозных организаций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9" name="Объект 3"/>
          <p:cNvSpPr txBox="1">
            <a:spLocks/>
          </p:cNvSpPr>
          <p:nvPr/>
        </p:nvSpPr>
        <p:spPr>
          <a:xfrm>
            <a:off x="5950168" y="1758708"/>
            <a:ext cx="6057917" cy="391768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tx1"/>
                </a:solidFill>
              </a:rPr>
              <a:t>Федеральный закон от 24 июля 2009 г. №212-ФЗ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400" b="1" dirty="0">
                <a:solidFill>
                  <a:schemeClr val="tx1"/>
                </a:solidFill>
              </a:rPr>
              <a:t>«О страховых взносах в Пенсионный фонд Российской Федерации, Фонд социального страхования Российской Федерации, Федеральный фонд обязательного медицинского страхования и территориальные фонды обязательного медицинского страхования» </a:t>
            </a:r>
          </a:p>
          <a:p>
            <a:pPr marL="0" indent="0" algn="ctr">
              <a:buNone/>
            </a:pPr>
            <a:r>
              <a:rPr lang="ru-RU" sz="1600" i="1" dirty="0">
                <a:solidFill>
                  <a:schemeClr val="tx1"/>
                </a:solidFill>
              </a:rPr>
              <a:t>Статья 7 этого закона освобождает компенсации добровольцам от страховых взносов.</a:t>
            </a:r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546" y="6272725"/>
            <a:ext cx="369684" cy="44141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3014" y="6272725"/>
            <a:ext cx="412916" cy="41323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230" y="6272725"/>
            <a:ext cx="621014" cy="42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785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Объект 9"/>
          <p:cNvGraphicFramePr>
            <a:graphicFrameLocks noGrp="1"/>
          </p:cNvGraphicFramePr>
          <p:nvPr>
            <p:ph idx="1"/>
          </p:nvPr>
        </p:nvGraphicFramePr>
        <p:xfrm>
          <a:off x="392392" y="1825625"/>
          <a:ext cx="3667699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546" y="6272725"/>
            <a:ext cx="369684" cy="4414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3014" y="6272725"/>
            <a:ext cx="412916" cy="41323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230" y="6272725"/>
            <a:ext cx="621014" cy="428888"/>
          </a:xfrm>
          <a:prstGeom prst="rect">
            <a:avLst/>
          </a:prstGeom>
        </p:spPr>
      </p:pic>
      <p:graphicFrame>
        <p:nvGraphicFramePr>
          <p:cNvPr id="13" name="Диаграмма 12"/>
          <p:cNvGraphicFramePr/>
          <p:nvPr/>
        </p:nvGraphicFramePr>
        <p:xfrm>
          <a:off x="4523931" y="1825625"/>
          <a:ext cx="3530703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6" name="Диаграмма 15"/>
          <p:cNvGraphicFramePr/>
          <p:nvPr/>
        </p:nvGraphicFramePr>
        <p:xfrm>
          <a:off x="8502942" y="1825625"/>
          <a:ext cx="3355248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7" name="Заголовок 4"/>
          <p:cNvSpPr>
            <a:spLocks noGrp="1"/>
          </p:cNvSpPr>
          <p:nvPr>
            <p:ph type="title"/>
          </p:nvPr>
        </p:nvSpPr>
        <p:spPr>
          <a:xfrm>
            <a:off x="838200" y="379413"/>
            <a:ext cx="10515600" cy="1156706"/>
          </a:xfrm>
          <a:prstGeom prst="flowChartPredefined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0000"/>
          </a:bodyPr>
          <a:lstStyle/>
          <a:p>
            <a:pPr algn="ctr"/>
            <a:r>
              <a:rPr lang="ru-RU" sz="3200" dirty="0">
                <a:solidFill>
                  <a:schemeClr val="tx1"/>
                </a:solidFill>
              </a:rPr>
              <a:t>Тенденции развития волонтёрского движения в Хабаровском крае в 2023-2024 годах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77" y="449553"/>
            <a:ext cx="1016426" cy="101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494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546" y="6272725"/>
            <a:ext cx="369684" cy="4414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3014" y="6272725"/>
            <a:ext cx="412916" cy="41323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230" y="6272725"/>
            <a:ext cx="621014" cy="428888"/>
          </a:xfrm>
          <a:prstGeom prst="rect">
            <a:avLst/>
          </a:prstGeom>
        </p:spPr>
      </p:pic>
      <p:sp>
        <p:nvSpPr>
          <p:cNvPr id="7" name="Заголовок 4"/>
          <p:cNvSpPr>
            <a:spLocks noGrp="1"/>
          </p:cNvSpPr>
          <p:nvPr>
            <p:ph type="title"/>
          </p:nvPr>
        </p:nvSpPr>
        <p:spPr>
          <a:prstGeom prst="flowChartPredefined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solidFill>
                  <a:schemeClr val="tx1"/>
                </a:solidFill>
              </a:rPr>
              <a:t>Партнёры </a:t>
            </a:r>
            <a:r>
              <a:rPr lang="ru-RU" sz="3200" dirty="0">
                <a:solidFill>
                  <a:schemeClr val="tx1"/>
                </a:solidFill>
              </a:rPr>
              <a:t>библиотеки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77" y="519693"/>
            <a:ext cx="1016426" cy="101642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4947" y="1881499"/>
            <a:ext cx="3990490" cy="399049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402" y="1881498"/>
            <a:ext cx="6520096" cy="399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301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69" b="20746"/>
          <a:stretch/>
        </p:blipFill>
        <p:spPr>
          <a:xfrm>
            <a:off x="369063" y="3761266"/>
            <a:ext cx="3712684" cy="2316289"/>
          </a:xfrm>
          <a:prstGeom prst="rect">
            <a:avLst/>
          </a:prstGeom>
        </p:spPr>
      </p:pic>
      <p:sp>
        <p:nvSpPr>
          <p:cNvPr id="6" name="Заголовок 4"/>
          <p:cNvSpPr>
            <a:spLocks noGrp="1"/>
          </p:cNvSpPr>
          <p:nvPr>
            <p:ph type="title"/>
          </p:nvPr>
        </p:nvSpPr>
        <p:spPr>
          <a:prstGeom prst="flowChartPredefined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</a:rPr>
              <a:t>Волонтёры в детской библиотеке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77" y="519693"/>
            <a:ext cx="1016426" cy="1016426"/>
          </a:xfrm>
          <a:prstGeom prst="rect">
            <a:avLst/>
          </a:prstGeom>
        </p:spPr>
      </p:pic>
      <p:sp>
        <p:nvSpPr>
          <p:cNvPr id="8" name="Объект 3"/>
          <p:cNvSpPr txBox="1">
            <a:spLocks/>
          </p:cNvSpPr>
          <p:nvPr/>
        </p:nvSpPr>
        <p:spPr>
          <a:xfrm>
            <a:off x="5563518" y="5233012"/>
            <a:ext cx="6267679" cy="125806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2000" i="1" dirty="0" smtClean="0">
                <a:solidFill>
                  <a:schemeClr val="tx1"/>
                </a:solidFill>
              </a:rPr>
              <a:t>«Ночь искусств» </a:t>
            </a:r>
            <a:r>
              <a:rPr lang="ru-RU" sz="2000" i="1" dirty="0">
                <a:solidFill>
                  <a:schemeClr val="tx1"/>
                </a:solidFill>
              </a:rPr>
              <a:t>в Хабаровской краевой детской библиотеке имени Н.Д. </a:t>
            </a:r>
            <a:r>
              <a:rPr lang="ru-RU" sz="2000" i="1" dirty="0" err="1">
                <a:solidFill>
                  <a:schemeClr val="tx1"/>
                </a:solidFill>
              </a:rPr>
              <a:t>Наволочкина</a:t>
            </a:r>
            <a:endParaRPr lang="ru-RU" sz="2000" i="1" dirty="0">
              <a:solidFill>
                <a:schemeClr val="tx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8279" y="6381532"/>
            <a:ext cx="369684" cy="44141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3747" y="6381532"/>
            <a:ext cx="412916" cy="41323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7963" y="6381532"/>
            <a:ext cx="621014" cy="428888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053" y="2258424"/>
            <a:ext cx="3989484" cy="2660986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9109" y="1783333"/>
            <a:ext cx="3590580" cy="263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38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7510" y="1729863"/>
            <a:ext cx="5497417" cy="339602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048" y="2996588"/>
            <a:ext cx="5122844" cy="3447514"/>
          </a:xfrm>
          <a:prstGeom prst="rect">
            <a:avLst/>
          </a:prstGeom>
        </p:spPr>
      </p:pic>
      <p:sp>
        <p:nvSpPr>
          <p:cNvPr id="8" name="Объект 3"/>
          <p:cNvSpPr txBox="1">
            <a:spLocks/>
          </p:cNvSpPr>
          <p:nvPr/>
        </p:nvSpPr>
        <p:spPr>
          <a:xfrm>
            <a:off x="6157510" y="5160547"/>
            <a:ext cx="5497417" cy="107752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1600" i="1" dirty="0">
                <a:solidFill>
                  <a:schemeClr val="tx1"/>
                </a:solidFill>
              </a:rPr>
              <a:t>Волонтер </a:t>
            </a:r>
            <a:r>
              <a:rPr lang="ru-RU" sz="1600" b="1" i="1" dirty="0">
                <a:solidFill>
                  <a:schemeClr val="tx1"/>
                </a:solidFill>
              </a:rPr>
              <a:t>Дмитрий Исаев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600" i="1" dirty="0">
                <a:solidFill>
                  <a:schemeClr val="tx1"/>
                </a:solidFill>
              </a:rPr>
              <a:t>читает стихи поэта дальневосточника участника СВО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600" b="1" i="1" dirty="0">
                <a:solidFill>
                  <a:schemeClr val="tx1"/>
                </a:solidFill>
              </a:rPr>
              <a:t>Юрия Волка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600" i="1" dirty="0">
                <a:solidFill>
                  <a:schemeClr val="tx1"/>
                </a:solidFill>
              </a:rPr>
              <a:t>для форума «Слава героям России!»</a:t>
            </a:r>
          </a:p>
        </p:txBody>
      </p:sp>
      <p:sp>
        <p:nvSpPr>
          <p:cNvPr id="9" name="Заголовок 4"/>
          <p:cNvSpPr>
            <a:spLocks noGrp="1"/>
          </p:cNvSpPr>
          <p:nvPr>
            <p:ph type="title"/>
          </p:nvPr>
        </p:nvSpPr>
        <p:spPr>
          <a:prstGeom prst="flowChartPredefined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>
                <a:solidFill>
                  <a:schemeClr val="tx1"/>
                </a:solidFill>
              </a:rPr>
              <a:t>Волонтёры в детской библиотеке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77" y="519693"/>
            <a:ext cx="1016426" cy="1016426"/>
          </a:xfrm>
          <a:prstGeom prst="rect">
            <a:avLst/>
          </a:prstGeom>
        </p:spPr>
      </p:pic>
      <p:sp>
        <p:nvSpPr>
          <p:cNvPr id="11" name="Объект 3"/>
          <p:cNvSpPr txBox="1">
            <a:spLocks/>
          </p:cNvSpPr>
          <p:nvPr/>
        </p:nvSpPr>
        <p:spPr>
          <a:xfrm>
            <a:off x="741802" y="1899435"/>
            <a:ext cx="5117335" cy="94258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ru-RU" sz="1600" b="1" i="1" dirty="0">
                <a:solidFill>
                  <a:schemeClr val="tx1"/>
                </a:solidFill>
              </a:rPr>
              <a:t>Волонтеры обеспечивают проведение просветительского проекта  в рамках Всероссийской акции «Ночь искусств»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546" y="6272725"/>
            <a:ext cx="369684" cy="44141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3014" y="6272725"/>
            <a:ext cx="412916" cy="41323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230" y="6272725"/>
            <a:ext cx="621014" cy="42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149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3022" y="1845256"/>
            <a:ext cx="4035222" cy="269149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546" y="6272725"/>
            <a:ext cx="369684" cy="4414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3014" y="6272725"/>
            <a:ext cx="412916" cy="41323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230" y="6272725"/>
            <a:ext cx="621014" cy="428888"/>
          </a:xfrm>
          <a:prstGeom prst="rect">
            <a:avLst/>
          </a:prstGeom>
        </p:spPr>
      </p:pic>
      <p:sp>
        <p:nvSpPr>
          <p:cNvPr id="7" name="Заголовок 4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flowChartPredefined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dirty="0">
                <a:solidFill>
                  <a:schemeClr val="tx1"/>
                </a:solidFill>
              </a:rPr>
              <a:t>Волонтёрское движение в Хабаровском крае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77" y="519693"/>
            <a:ext cx="1016426" cy="101642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385" y="1845256"/>
            <a:ext cx="4365319" cy="3176930"/>
          </a:xfrm>
          <a:prstGeom prst="rect">
            <a:avLst/>
          </a:prstGeom>
        </p:spPr>
      </p:pic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7034" y="2744012"/>
            <a:ext cx="3585473" cy="3585473"/>
          </a:xfrm>
        </p:spPr>
      </p:pic>
    </p:spTree>
    <p:extLst>
      <p:ext uri="{BB962C8B-B14F-4D97-AF65-F5344CB8AC3E}">
        <p14:creationId xmlns:p14="http://schemas.microsoft.com/office/powerpoint/2010/main" val="36448150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3071" y="1794685"/>
            <a:ext cx="8377681" cy="4716284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546" y="6272725"/>
            <a:ext cx="369684" cy="4414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3014" y="6272725"/>
            <a:ext cx="412916" cy="41323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230" y="6272725"/>
            <a:ext cx="621014" cy="428888"/>
          </a:xfrm>
          <a:prstGeom prst="rect">
            <a:avLst/>
          </a:prstGeom>
        </p:spPr>
      </p:pic>
      <p:sp>
        <p:nvSpPr>
          <p:cNvPr id="7" name="Заголовок 4"/>
          <p:cNvSpPr txBox="1">
            <a:spLocks/>
          </p:cNvSpPr>
          <p:nvPr/>
        </p:nvSpPr>
        <p:spPr>
          <a:xfrm>
            <a:off x="838200" y="415696"/>
            <a:ext cx="10515600" cy="1274992"/>
          </a:xfrm>
          <a:prstGeom prst="flowChartPredefined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dirty="0">
                <a:solidFill>
                  <a:schemeClr val="tx1"/>
                </a:solidFill>
              </a:rPr>
              <a:t>Хабаровский волонтёрский театр кукол «Волшебный мир»</a:t>
            </a:r>
            <a:endParaRPr lang="ru-RU" sz="3200" dirty="0">
              <a:solidFill>
                <a:schemeClr val="tx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77" y="519693"/>
            <a:ext cx="1016426" cy="101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2331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387" y="1842591"/>
            <a:ext cx="3787780" cy="2524202"/>
          </a:xfr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546" y="6272725"/>
            <a:ext cx="369684" cy="4414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3014" y="6272725"/>
            <a:ext cx="412916" cy="41323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230" y="6272725"/>
            <a:ext cx="621014" cy="428888"/>
          </a:xfrm>
          <a:prstGeom prst="rect">
            <a:avLst/>
          </a:prstGeom>
        </p:spPr>
      </p:pic>
      <p:sp>
        <p:nvSpPr>
          <p:cNvPr id="7" name="Заголовок 4"/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flowChartPredefined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dirty="0">
                <a:solidFill>
                  <a:schemeClr val="tx1"/>
                </a:solidFill>
              </a:rPr>
              <a:t>Хабаровский военно-исторический клуб «Старый солдат»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77" y="519693"/>
            <a:ext cx="1016426" cy="101642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305" y="4411221"/>
            <a:ext cx="3356972" cy="22391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845" y="1842591"/>
            <a:ext cx="2612575" cy="464457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9494" y="1876586"/>
            <a:ext cx="2819956" cy="3759941"/>
          </a:xfrm>
          <a:prstGeom prst="rect">
            <a:avLst/>
          </a:prstGeom>
        </p:spPr>
      </p:pic>
      <p:sp>
        <p:nvSpPr>
          <p:cNvPr id="13" name="Скругленный прямоугольник 12"/>
          <p:cNvSpPr/>
          <p:nvPr/>
        </p:nvSpPr>
        <p:spPr>
          <a:xfrm>
            <a:off x="3797359" y="4850044"/>
            <a:ext cx="2401404" cy="134969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Руководитель клуба «Старый солдат» </a:t>
            </a:r>
            <a:r>
              <a:rPr lang="ru-RU" b="1" dirty="0">
                <a:solidFill>
                  <a:schemeClr val="tx1"/>
                </a:solidFill>
              </a:rPr>
              <a:t>Павел Белых</a:t>
            </a:r>
          </a:p>
        </p:txBody>
      </p:sp>
    </p:spTree>
    <p:extLst>
      <p:ext uri="{BB962C8B-B14F-4D97-AF65-F5344CB8AC3E}">
        <p14:creationId xmlns:p14="http://schemas.microsoft.com/office/powerpoint/2010/main" val="20366056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805966" y="1674752"/>
            <a:ext cx="10681771" cy="4880283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435799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7546" y="6272725"/>
            <a:ext cx="369684" cy="44141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3014" y="6272725"/>
            <a:ext cx="412916" cy="41323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230" y="6272725"/>
            <a:ext cx="621014" cy="428888"/>
          </a:xfrm>
          <a:prstGeom prst="rect">
            <a:avLst/>
          </a:prstGeom>
        </p:spPr>
      </p:pic>
      <p:sp>
        <p:nvSpPr>
          <p:cNvPr id="7" name="Заголовок 4"/>
          <p:cNvSpPr txBox="1">
            <a:spLocks/>
          </p:cNvSpPr>
          <p:nvPr/>
        </p:nvSpPr>
        <p:spPr>
          <a:xfrm>
            <a:off x="838200" y="365125"/>
            <a:ext cx="10515600" cy="1192153"/>
          </a:xfrm>
          <a:prstGeom prst="flowChartPredefined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dirty="0">
                <a:solidFill>
                  <a:schemeClr val="tx1"/>
                </a:solidFill>
              </a:rPr>
              <a:t>Взаимодействие с волонтёрами культуры это: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077" y="519693"/>
            <a:ext cx="1016426" cy="101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952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233" y="3120874"/>
            <a:ext cx="3266585" cy="326658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6127" y="618780"/>
            <a:ext cx="10199077" cy="3217594"/>
          </a:xfrm>
        </p:spPr>
        <p:txBody>
          <a:bodyPr>
            <a:noAutofit/>
          </a:bodyPr>
          <a:lstStyle/>
          <a:p>
            <a:r>
              <a:rPr lang="ru-RU" sz="3600" i="1" dirty="0"/>
              <a:t>Директор Хабаровской краевой детской библиотеки имени Н. Д. </a:t>
            </a:r>
            <a:r>
              <a:rPr lang="ru-RU" sz="3600" i="1" dirty="0" err="1"/>
              <a:t>Наволочкина</a:t>
            </a:r>
            <a:r>
              <a:rPr lang="ru-RU" sz="3600" i="1" dirty="0"/>
              <a:t/>
            </a:r>
            <a:br>
              <a:rPr lang="ru-RU" sz="3600" i="1" dirty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>              </a:t>
            </a:r>
            <a:r>
              <a:rPr lang="ru-RU" sz="4400" b="1" i="1" dirty="0"/>
              <a:t>Раиса Вячеславовна Наумова</a:t>
            </a:r>
            <a:r>
              <a:rPr lang="ru-RU" sz="4000" i="1" dirty="0"/>
              <a:t/>
            </a:r>
            <a:br>
              <a:rPr lang="ru-RU" sz="4000" i="1" dirty="0"/>
            </a:br>
            <a:endParaRPr lang="ru-RU" sz="66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280145" y="3353973"/>
            <a:ext cx="6475828" cy="1961522"/>
          </a:xfrm>
          <a:ln>
            <a:noFill/>
          </a:ln>
        </p:spPr>
        <p:txBody>
          <a:bodyPr>
            <a:normAutofit/>
          </a:bodyPr>
          <a:lstStyle/>
          <a:p>
            <a:r>
              <a:rPr lang="ru-RU" sz="2800" i="1" dirty="0"/>
              <a:t>Приглашаем к </a:t>
            </a:r>
            <a:r>
              <a:rPr lang="ru-RU" sz="2800" i="1" dirty="0" smtClean="0"/>
              <a:t>сотрудничеству!</a:t>
            </a:r>
            <a:endParaRPr lang="ru-RU" sz="2800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9494" y="3921813"/>
            <a:ext cx="2649754" cy="26497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059" y="353799"/>
            <a:ext cx="369684" cy="44141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3527" y="353799"/>
            <a:ext cx="412916" cy="41323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743" y="353799"/>
            <a:ext cx="621014" cy="42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9018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458</Words>
  <Application>Microsoft Office PowerPoint</Application>
  <PresentationFormat>Широкоэкранный</PresentationFormat>
  <Paragraphs>57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Тема Office</vt:lpstr>
      <vt:lpstr>Детская библиотека как центр волонтерского движения по продвижению книги и чтения: региональный опыт</vt:lpstr>
      <vt:lpstr>Презентация PowerPoint</vt:lpstr>
      <vt:lpstr>Презентация PowerPoint</vt:lpstr>
      <vt:lpstr>Правовые основы деятельности волонтёров в России</vt:lpstr>
      <vt:lpstr>Тенденции развития волонтёрского движения в Хабаровском крае в 2023-2024 годах</vt:lpstr>
      <vt:lpstr>Партнёры библиотеки</vt:lpstr>
      <vt:lpstr>Волонтёры в детской библиотеке</vt:lpstr>
      <vt:lpstr>Волонтёры в детской библиотеке</vt:lpstr>
      <vt:lpstr>Презентация PowerPoint</vt:lpstr>
      <vt:lpstr>Презентация PowerPoint</vt:lpstr>
      <vt:lpstr>Презентация PowerPoint</vt:lpstr>
      <vt:lpstr>Презентация PowerPoint</vt:lpstr>
      <vt:lpstr>Директор Хабаровской краевой детской библиотеки имени Н. Д. Наволочкина                Раиса Вячеславовна Наумова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Константин Александрович Ионов</dc:creator>
  <cp:lastModifiedBy>Константин Александрович Ионов</cp:lastModifiedBy>
  <cp:revision>30</cp:revision>
  <dcterms:created xsi:type="dcterms:W3CDTF">2024-11-27T00:13:18Z</dcterms:created>
  <dcterms:modified xsi:type="dcterms:W3CDTF">2024-11-29T05:50:24Z</dcterms:modified>
</cp:coreProperties>
</file>